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436EA38-0F80-4CD2-9BB3-675435259CEE}" type="datetimeFigureOut">
              <a:rPr lang="en-US" smtClean="0"/>
              <a:t>01-Aug-18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94D18D7-3EE0-46D3-857D-4A6702820DA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36EA38-0F80-4CD2-9BB3-675435259CEE}" type="datetimeFigureOut">
              <a:rPr lang="en-US" smtClean="0"/>
              <a:t>01-Aug-18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D18D7-3EE0-46D3-857D-4A6702820D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436EA38-0F80-4CD2-9BB3-675435259CEE}" type="datetimeFigureOut">
              <a:rPr lang="en-US" smtClean="0"/>
              <a:t>01-Aug-18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94D18D7-3EE0-46D3-857D-4A6702820DA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436EA38-0F80-4CD2-9BB3-675435259CEE}" type="datetimeFigureOut">
              <a:rPr lang="en-US" smtClean="0"/>
              <a:t>01-Aug-18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94D18D7-3EE0-46D3-857D-4A6702820DA1}"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436EA38-0F80-4CD2-9BB3-675435259CEE}" type="datetimeFigureOut">
              <a:rPr lang="en-US" smtClean="0"/>
              <a:t>01-Aug-18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94D18D7-3EE0-46D3-857D-4A6702820DA1}"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436EA38-0F80-4CD2-9BB3-675435259CEE}" type="datetimeFigureOut">
              <a:rPr lang="en-US" smtClean="0"/>
              <a:t>01-Aug-18</a:t>
            </a:fld>
            <a:endParaRPr lang="en-US"/>
          </a:p>
        </p:txBody>
      </p:sp>
      <p:sp>
        <p:nvSpPr>
          <p:cNvPr id="10" name="Slide Number Placeholder 9"/>
          <p:cNvSpPr>
            <a:spLocks noGrp="1"/>
          </p:cNvSpPr>
          <p:nvPr>
            <p:ph type="sldNum" sz="quarter" idx="16"/>
          </p:nvPr>
        </p:nvSpPr>
        <p:spPr/>
        <p:txBody>
          <a:bodyPr rtlCol="0"/>
          <a:lstStyle/>
          <a:p>
            <a:fld id="{394D18D7-3EE0-46D3-857D-4A6702820DA1}"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436EA38-0F80-4CD2-9BB3-675435259CEE}" type="datetimeFigureOut">
              <a:rPr lang="en-US" smtClean="0"/>
              <a:t>01-Aug-18</a:t>
            </a:fld>
            <a:endParaRPr lang="en-US"/>
          </a:p>
        </p:txBody>
      </p:sp>
      <p:sp>
        <p:nvSpPr>
          <p:cNvPr id="12" name="Slide Number Placeholder 11"/>
          <p:cNvSpPr>
            <a:spLocks noGrp="1"/>
          </p:cNvSpPr>
          <p:nvPr>
            <p:ph type="sldNum" sz="quarter" idx="16"/>
          </p:nvPr>
        </p:nvSpPr>
        <p:spPr/>
        <p:txBody>
          <a:bodyPr rtlCol="0"/>
          <a:lstStyle/>
          <a:p>
            <a:fld id="{394D18D7-3EE0-46D3-857D-4A6702820DA1}"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436EA38-0F80-4CD2-9BB3-675435259CEE}" type="datetimeFigureOut">
              <a:rPr lang="en-US" smtClean="0"/>
              <a:t>01-Aug-18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94D18D7-3EE0-46D3-857D-4A6702820DA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36EA38-0F80-4CD2-9BB3-675435259CEE}" type="datetimeFigureOut">
              <a:rPr lang="en-US" smtClean="0"/>
              <a:t>01-Aug-18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94D18D7-3EE0-46D3-857D-4A6702820D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436EA38-0F80-4CD2-9BB3-675435259CEE}" type="datetimeFigureOut">
              <a:rPr lang="en-US" smtClean="0"/>
              <a:t>01-Aug-18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94D18D7-3EE0-46D3-857D-4A6702820DA1}"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436EA38-0F80-4CD2-9BB3-675435259CEE}" type="datetimeFigureOut">
              <a:rPr lang="en-US" smtClean="0"/>
              <a:t>01-Aug-18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94D18D7-3EE0-46D3-857D-4A6702820DA1}"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436EA38-0F80-4CD2-9BB3-675435259CEE}" type="datetimeFigureOut">
              <a:rPr lang="en-US" smtClean="0"/>
              <a:t>01-Aug-18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94D18D7-3EE0-46D3-857D-4A6702820DA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marketing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457200"/>
            <a:ext cx="8153400" cy="5867400"/>
          </a:xfrm>
        </p:spPr>
        <p:txBody>
          <a:bodyPr>
            <a:normAutofit fontScale="92500" lnSpcReduction="10000"/>
          </a:bodyPr>
          <a:lstStyle/>
          <a:p>
            <a:pPr lvl="0"/>
            <a:r>
              <a:rPr lang="en-US" dirty="0" smtClean="0"/>
              <a:t>In TM selling efforts are company oriented, MM - selling efforts are market oriented.</a:t>
            </a:r>
          </a:p>
          <a:p>
            <a:pPr lvl="0"/>
            <a:r>
              <a:rPr lang="en-US" dirty="0" smtClean="0"/>
              <a:t>TM aims at profit through increased sales volume i.e. more sales. MM aims at profit through increased sales to the satisfaction of the consumers and profit to the sellers.</a:t>
            </a:r>
          </a:p>
          <a:p>
            <a:pPr lvl="0"/>
            <a:r>
              <a:rPr lang="en-US" dirty="0" smtClean="0"/>
              <a:t>TM aims at short-term objectives i.e. short term profits.  MM aims at long-term objectives i.e. long term profits.</a:t>
            </a:r>
          </a:p>
          <a:p>
            <a:pPr lvl="0"/>
            <a:r>
              <a:rPr lang="en-US" dirty="0" smtClean="0"/>
              <a:t>TM can be successful only in a country where there is shortage of goods leading to the existence of a seller’s market.  It cannot be successful in a country where there is surplus leading to the existence of buyers’ market.</a:t>
            </a:r>
            <a:r>
              <a:rPr lang="en-US" smtClean="0"/>
              <a:t>	</a:t>
            </a:r>
            <a:r>
              <a:rPr lang="en-US" smtClean="0"/>
              <a:t>MM </a:t>
            </a:r>
            <a:r>
              <a:rPr lang="en-US" dirty="0" smtClean="0"/>
              <a:t>can be quite successful in a country where there is buyer's market.</a:t>
            </a:r>
            <a:endParaRPr lang="en-US"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381000"/>
            <a:ext cx="8153400" cy="5715000"/>
          </a:xfrm>
        </p:spPr>
        <p:txBody>
          <a:bodyPr>
            <a:normAutofit fontScale="85000" lnSpcReduction="20000"/>
          </a:bodyPr>
          <a:lstStyle/>
          <a:p>
            <a:pPr>
              <a:buNone/>
            </a:pPr>
            <a:r>
              <a:rPr lang="en-US" b="1" u="sng" dirty="0" smtClean="0"/>
              <a:t>MARKETING:</a:t>
            </a:r>
            <a:endParaRPr lang="en-US" dirty="0" smtClean="0"/>
          </a:p>
          <a:p>
            <a:pPr>
              <a:buNone/>
            </a:pPr>
            <a:r>
              <a:rPr lang="en-US" dirty="0" smtClean="0"/>
              <a:t>	It consists of a large number of activities necessarily performed for a maximum consumer satisfaction.</a:t>
            </a:r>
          </a:p>
          <a:p>
            <a:pPr>
              <a:buNone/>
            </a:pPr>
            <a:r>
              <a:rPr lang="en-US" dirty="0" smtClean="0"/>
              <a:t>	Advanced IT, rapid means of transportation &amp; communication, intense competition, consumer-oriented business strategies, spread of consumerism, business ethics, ecological issues, functioning of MNC’s.</a:t>
            </a:r>
          </a:p>
          <a:p>
            <a:pPr>
              <a:buNone/>
            </a:pPr>
            <a:r>
              <a:rPr lang="en-US" dirty="0" smtClean="0"/>
              <a:t>	Marketing is an exchange or a transaction intended to satisfy human needs or wants. Marketing is a human activity directed at satisfying needs and wants. </a:t>
            </a:r>
          </a:p>
          <a:p>
            <a:pPr>
              <a:buNone/>
            </a:pPr>
            <a:r>
              <a:rPr lang="en-US" dirty="0" smtClean="0"/>
              <a:t>	It is concerned with the flow of goods from centers’ of production to the centers’ of consumption.</a:t>
            </a:r>
          </a:p>
          <a:p>
            <a:pPr>
              <a:buNone/>
            </a:pPr>
            <a:r>
              <a:rPr lang="en-US" b="1" dirty="0" smtClean="0"/>
              <a:t>Marketing can be studied under two heads: </a:t>
            </a:r>
            <a:endParaRPr lang="en-US" dirty="0" smtClean="0"/>
          </a:p>
          <a:p>
            <a:pPr lvl="0"/>
            <a:r>
              <a:rPr lang="en-US" dirty="0" smtClean="0"/>
              <a:t>Traditional or old marketing Concept.</a:t>
            </a:r>
          </a:p>
          <a:p>
            <a:pPr lvl="0"/>
            <a:r>
              <a:rPr lang="en-US" dirty="0" smtClean="0"/>
              <a:t>Modern Marketing Concept. </a:t>
            </a:r>
          </a:p>
          <a:p>
            <a:pPr>
              <a:buNone/>
            </a:pP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381000"/>
            <a:ext cx="8153400" cy="5715000"/>
          </a:xfrm>
        </p:spPr>
        <p:txBody>
          <a:bodyPr>
            <a:normAutofit fontScale="77500" lnSpcReduction="20000"/>
          </a:bodyPr>
          <a:lstStyle/>
          <a:p>
            <a:pPr>
              <a:buNone/>
            </a:pPr>
            <a:r>
              <a:rPr lang="en-US" b="1" u="sng" dirty="0" smtClean="0"/>
              <a:t>Traditional or Old Marketing Concept:</a:t>
            </a:r>
            <a:endParaRPr lang="en-US" dirty="0" smtClean="0"/>
          </a:p>
          <a:p>
            <a:pPr>
              <a:buNone/>
            </a:pPr>
            <a:r>
              <a:rPr lang="en-US" dirty="0" smtClean="0"/>
              <a:t>Traditional marketing is the process of flow of goods from the centers of production to the centers of consumption or use. There are several difficulties and obstacles.  A number of activities have to be undertaken and form, place, time and possession utilities have to be created. First the goods have to be manufactured according to the requirements of the consumers; i.e. form utility has to be created. Secondly goods have to be transported or moved from the </a:t>
            </a:r>
            <a:r>
              <a:rPr lang="en-US" dirty="0" err="1" smtClean="0"/>
              <a:t>centres</a:t>
            </a:r>
            <a:r>
              <a:rPr lang="en-US" dirty="0" smtClean="0"/>
              <a:t> of production to the </a:t>
            </a:r>
            <a:r>
              <a:rPr lang="en-US" dirty="0" err="1" smtClean="0"/>
              <a:t>centres</a:t>
            </a:r>
            <a:r>
              <a:rPr lang="en-US" dirty="0" smtClean="0"/>
              <a:t> of consumption, i.e. place utility has to be created. Thirdly goods have to be made available to the ultimate consumers or users at the time when they are needed i.e. time utility have to be created. Time utility is created by storing in warehouses until they are needed. Lastly ownership &amp; possession of goods are to be transferred from the producers to the consumers i.e. creation of possession utility. It is created by selling the goods. The various activities that help in the creation of form, place, time &amp; possession utilities and direct the flow of goods from the centers’ of production to the centers’ of consumption constitute the subject-matter of traditional marketing. This is Traditional Marketing.</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381000"/>
            <a:ext cx="8153400" cy="6172200"/>
          </a:xfrm>
        </p:spPr>
        <p:txBody>
          <a:bodyPr/>
          <a:lstStyle/>
          <a:p>
            <a:r>
              <a:rPr lang="en-US" b="1" u="sng" dirty="0" smtClean="0"/>
              <a:t>Definitions:</a:t>
            </a:r>
            <a:endParaRPr lang="en-US" dirty="0" smtClean="0"/>
          </a:p>
          <a:p>
            <a:pPr>
              <a:buNone/>
            </a:pPr>
            <a:r>
              <a:rPr lang="en-US" dirty="0" smtClean="0"/>
              <a:t>	In the words of </a:t>
            </a:r>
            <a:r>
              <a:rPr lang="en-US" dirty="0" err="1" smtClean="0"/>
              <a:t>Tousley</a:t>
            </a:r>
            <a:r>
              <a:rPr lang="en-US" dirty="0" smtClean="0"/>
              <a:t>, Clark and Clark, "Marketing consists of those efforts which effect transfer in ownership of goods and care for their physical distributions”. </a:t>
            </a:r>
          </a:p>
          <a:p>
            <a:pPr>
              <a:buNone/>
            </a:pPr>
            <a:endParaRPr lang="en-US" dirty="0" smtClean="0"/>
          </a:p>
          <a:p>
            <a:pPr>
              <a:buNone/>
            </a:pPr>
            <a:r>
              <a:rPr lang="en-US" dirty="0" smtClean="0"/>
              <a:t>	According to Ralph S. Alexander and others, “Marketing is the performance of business activities that direct the flow of goods &amp; services from producer to consumer or user".</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381000"/>
            <a:ext cx="8153400" cy="5943600"/>
          </a:xfrm>
        </p:spPr>
        <p:txBody>
          <a:bodyPr>
            <a:normAutofit fontScale="92500" lnSpcReduction="10000"/>
          </a:bodyPr>
          <a:lstStyle/>
          <a:p>
            <a:r>
              <a:rPr lang="en-US" b="1" u="sng" dirty="0" smtClean="0"/>
              <a:t>Modern Marketing Concept:</a:t>
            </a:r>
            <a:endParaRPr lang="en-US" dirty="0" smtClean="0"/>
          </a:p>
          <a:p>
            <a:pPr>
              <a:buNone/>
            </a:pPr>
            <a:r>
              <a:rPr lang="en-US" dirty="0" smtClean="0"/>
              <a:t>	In the modern context, marketing is not considered as a mere (only) physical process or set of activities connected with the exchange of goods. It is concerned with the creation of customers i.e., identifying the needs of the consumers and then </a:t>
            </a:r>
            <a:r>
              <a:rPr lang="en-US" dirty="0" err="1" smtClean="0"/>
              <a:t>organising</a:t>
            </a:r>
            <a:r>
              <a:rPr lang="en-US" dirty="0" smtClean="0"/>
              <a:t> the business accordingly to meet the needs of the consumers.</a:t>
            </a:r>
          </a:p>
          <a:p>
            <a:pPr>
              <a:buNone/>
            </a:pPr>
            <a:r>
              <a:rPr lang="en-US" dirty="0" smtClean="0"/>
              <a:t>	Modern Marketing is "consumer-Oriented". Modern Marketing came into existence due to:</a:t>
            </a:r>
          </a:p>
          <a:p>
            <a:pPr lvl="0">
              <a:buNone/>
            </a:pPr>
            <a:r>
              <a:rPr lang="en-US" dirty="0" smtClean="0"/>
              <a:t>There is an element of innovation in modern business.</a:t>
            </a:r>
          </a:p>
          <a:p>
            <a:pPr lvl="0">
              <a:buNone/>
            </a:pPr>
            <a:r>
              <a:rPr lang="en-US" dirty="0" smtClean="0"/>
              <a:t>There has been a change in the objective or purpose of business.</a:t>
            </a:r>
          </a:p>
          <a:p>
            <a:pPr lvl="0">
              <a:buNone/>
            </a:pPr>
            <a:r>
              <a:rPr lang="en-US" dirty="0" smtClean="0"/>
              <a:t>There has been a change in the attitude of the consumers in recent years.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381000"/>
            <a:ext cx="8153400" cy="5943600"/>
          </a:xfrm>
        </p:spPr>
        <p:txBody>
          <a:bodyPr/>
          <a:lstStyle/>
          <a:p>
            <a:r>
              <a:rPr lang="en-US" b="1" u="sng" dirty="0" smtClean="0"/>
              <a:t>Definitions:</a:t>
            </a:r>
            <a:endParaRPr lang="en-US" dirty="0" smtClean="0"/>
          </a:p>
          <a:p>
            <a:pPr>
              <a:buNone/>
            </a:pPr>
            <a:r>
              <a:rPr lang="en-US" dirty="0" smtClean="0"/>
              <a:t>	In the words of J.F. Pyle, "Marketing is that phase of business activity through which human wants are satisfied by the exchange of goods &amp; service".  </a:t>
            </a:r>
          </a:p>
          <a:p>
            <a:pPr>
              <a:buNone/>
            </a:pPr>
            <a:r>
              <a:rPr lang="en-US" dirty="0" smtClean="0"/>
              <a:t> </a:t>
            </a:r>
          </a:p>
          <a:p>
            <a:pPr>
              <a:buNone/>
            </a:pPr>
            <a:r>
              <a:rPr lang="en-US" dirty="0" smtClean="0"/>
              <a:t>According to </a:t>
            </a:r>
            <a:r>
              <a:rPr lang="en-US" dirty="0" err="1" smtClean="0"/>
              <a:t>Cundiff</a:t>
            </a:r>
            <a:r>
              <a:rPr lang="en-US" dirty="0" smtClean="0"/>
              <a:t> &amp; Still, "Marketing is the business process by which products are matched with the market and through which transfer of ownership are effected”.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381000"/>
            <a:ext cx="8153400" cy="5715000"/>
          </a:xfrm>
        </p:spPr>
        <p:txBody>
          <a:bodyPr>
            <a:normAutofit fontScale="77500" lnSpcReduction="20000"/>
          </a:bodyPr>
          <a:lstStyle/>
          <a:p>
            <a:pPr>
              <a:buNone/>
            </a:pPr>
            <a:r>
              <a:rPr lang="en-US" b="1" dirty="0" smtClean="0"/>
              <a:t>FEATURES OR CHARACTERISTICS OF MODERN MARKETING:</a:t>
            </a:r>
            <a:endParaRPr lang="en-US" dirty="0" smtClean="0"/>
          </a:p>
          <a:p>
            <a:pPr>
              <a:buNone/>
            </a:pPr>
            <a:r>
              <a:rPr lang="en-US" b="1" dirty="0" smtClean="0"/>
              <a:t> </a:t>
            </a:r>
            <a:endParaRPr lang="en-US" dirty="0" smtClean="0"/>
          </a:p>
          <a:p>
            <a:pPr>
              <a:buNone/>
            </a:pPr>
            <a:r>
              <a:rPr lang="en-US" b="1" dirty="0" smtClean="0"/>
              <a:t>1. Modern Marketing is Consumer-Oriented.</a:t>
            </a:r>
            <a:endParaRPr lang="en-US" dirty="0" smtClean="0"/>
          </a:p>
          <a:p>
            <a:pPr>
              <a:buNone/>
            </a:pPr>
            <a:r>
              <a:rPr lang="en-US" dirty="0" smtClean="0"/>
              <a:t>	The objective of business has changed considerably in recent years.  Earlier the main objective was profit maximization. But today, it is to create satisfied customers.  Modern marketing has become consumer oriented and the consumer has become the king in modern marketing.  The producers first ascertain what the consumers want, and then produce goods according to the needs of the consumers.  The producers release only those goods that could be sold to the satisfaction of consumers at a profit to producers.  </a:t>
            </a:r>
          </a:p>
          <a:p>
            <a:pPr>
              <a:buNone/>
            </a:pPr>
            <a:r>
              <a:rPr lang="en-US" dirty="0" smtClean="0"/>
              <a:t>	It is the consumers who decide &amp; determine what should be produced and marketed by a </a:t>
            </a:r>
            <a:r>
              <a:rPr lang="en-US" dirty="0" smtClean="0"/>
              <a:t>business.</a:t>
            </a:r>
          </a:p>
          <a:p>
            <a:pPr>
              <a:buNone/>
            </a:pPr>
            <a:r>
              <a:rPr lang="en-US" b="1" dirty="0" smtClean="0"/>
              <a:t>2</a:t>
            </a:r>
            <a:r>
              <a:rPr lang="en-US" b="1" dirty="0" smtClean="0"/>
              <a:t>. Modern Marketing begins and ends with the consumers.</a:t>
            </a:r>
            <a:endParaRPr lang="en-US" dirty="0" smtClean="0"/>
          </a:p>
          <a:p>
            <a:pPr>
              <a:buNone/>
            </a:pPr>
            <a:r>
              <a:rPr lang="en-US" dirty="0" smtClean="0"/>
              <a:t>	Marketing begins with the information flowing from the consumers to the producers as to what they want and what should be produced, and ends with the goods desired by the consumers flowing from the producers to the consumers.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381000"/>
            <a:ext cx="8153400" cy="5943600"/>
          </a:xfrm>
        </p:spPr>
        <p:txBody>
          <a:bodyPr>
            <a:normAutofit fontScale="77500" lnSpcReduction="20000"/>
          </a:bodyPr>
          <a:lstStyle/>
          <a:p>
            <a:pPr>
              <a:buNone/>
            </a:pPr>
            <a:r>
              <a:rPr lang="en-US" b="1" dirty="0" smtClean="0"/>
              <a:t>3. Modern marketing precedes and succeeds production.</a:t>
            </a:r>
            <a:endParaRPr lang="en-US" dirty="0" smtClean="0"/>
          </a:p>
          <a:p>
            <a:pPr>
              <a:buNone/>
            </a:pPr>
            <a:r>
              <a:rPr lang="en-US" dirty="0" smtClean="0"/>
              <a:t>	All business </a:t>
            </a:r>
            <a:r>
              <a:rPr lang="en-US" dirty="0" err="1" smtClean="0"/>
              <a:t>organisations</a:t>
            </a:r>
            <a:r>
              <a:rPr lang="en-US" dirty="0" smtClean="0"/>
              <a:t> are fully convinced that marketing activities must begin, not after the goods are produced but far ahead of production.</a:t>
            </a:r>
          </a:p>
          <a:p>
            <a:pPr>
              <a:buNone/>
            </a:pPr>
            <a:r>
              <a:rPr lang="en-US" dirty="0" smtClean="0"/>
              <a:t>Business </a:t>
            </a:r>
            <a:r>
              <a:rPr lang="en-US" dirty="0" err="1" smtClean="0"/>
              <a:t>organiations</a:t>
            </a:r>
            <a:r>
              <a:rPr lang="en-US" dirty="0" smtClean="0"/>
              <a:t> must determine, through studies and research before production, what the consumers want, how much they want, when and where they want &amp; at what price they want &amp; then the production of goods must begin. Marketing activities succeed production, in the sense that the marketing activities will continue until the goods produced in accordance with the needs of the consumers are moved to them</a:t>
            </a:r>
            <a:r>
              <a:rPr lang="en-US" dirty="0" smtClean="0"/>
              <a:t>.</a:t>
            </a:r>
          </a:p>
          <a:p>
            <a:pPr>
              <a:buNone/>
            </a:pPr>
            <a:endParaRPr lang="en-US" dirty="0" smtClean="0"/>
          </a:p>
          <a:p>
            <a:pPr>
              <a:buNone/>
            </a:pPr>
            <a:r>
              <a:rPr lang="en-US" b="1" dirty="0" smtClean="0"/>
              <a:t>4. Modern marketing is the guiding element of business:</a:t>
            </a:r>
            <a:endParaRPr lang="en-US" dirty="0" smtClean="0"/>
          </a:p>
          <a:p>
            <a:pPr>
              <a:buNone/>
            </a:pPr>
            <a:r>
              <a:rPr lang="en-US" dirty="0" smtClean="0"/>
              <a:t>	It is the marketing potentialities and not the production resources that guide a business today. It emphasizes the need for the integration and the successful performance of the various marketing activities involved from the time of the conception of the product idea until its profitable sale to the final consumers.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457200"/>
            <a:ext cx="8153400" cy="5943600"/>
          </a:xfrm>
        </p:spPr>
        <p:txBody>
          <a:bodyPr>
            <a:normAutofit fontScale="92500" lnSpcReduction="20000"/>
          </a:bodyPr>
          <a:lstStyle/>
          <a:p>
            <a:pPr>
              <a:buNone/>
            </a:pPr>
            <a:r>
              <a:rPr lang="en-US" b="1" dirty="0" smtClean="0"/>
              <a:t>DIFFERENCES BETWEEN TRADITIONAL MARKETING &amp; MODERN MARKETING:</a:t>
            </a:r>
            <a:endParaRPr lang="en-US" dirty="0" smtClean="0"/>
          </a:p>
          <a:p>
            <a:pPr lvl="0"/>
            <a:r>
              <a:rPr lang="en-US" dirty="0" smtClean="0"/>
              <a:t>TM is a mere physical process connected with the exchange of goods.  </a:t>
            </a:r>
          </a:p>
          <a:p>
            <a:pPr>
              <a:buNone/>
            </a:pPr>
            <a:r>
              <a:rPr lang="en-US" dirty="0" smtClean="0"/>
              <a:t>MM is a philosophy of business concerned with creation of satisfied customers. It is not just a physical process.</a:t>
            </a:r>
          </a:p>
          <a:p>
            <a:pPr lvl="0"/>
            <a:r>
              <a:rPr lang="en-US" dirty="0" smtClean="0"/>
              <a:t>TM is sales oriented, MM is customer oriented.</a:t>
            </a:r>
          </a:p>
          <a:p>
            <a:pPr lvl="0"/>
            <a:r>
              <a:rPr lang="en-US" dirty="0" smtClean="0"/>
              <a:t>TM is concerned with performance of activities necessary to secure the distribution and sale of goods which the producer has. 	</a:t>
            </a:r>
          </a:p>
          <a:p>
            <a:r>
              <a:rPr lang="en-US" dirty="0" smtClean="0"/>
              <a:t>MM is concerned with the performance of activities necessary to secure the distribution and sale of goods as are needed by the consumers.</a:t>
            </a:r>
          </a:p>
          <a:p>
            <a:pPr lvl="0">
              <a:buNone/>
            </a:pPr>
            <a:r>
              <a:rPr lang="en-US" dirty="0" smtClean="0"/>
              <a:t>TM focuses on seller’s needs; MM focuses on consumer’s needs.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TotalTime>
  <Words>444</Words>
  <Application>Microsoft Office PowerPoint</Application>
  <PresentationFormat>On-screen Show (4:3)</PresentationFormat>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Introduction to marketing</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marketing</dc:title>
  <dc:creator>Windows User</dc:creator>
  <cp:lastModifiedBy>Windows User</cp:lastModifiedBy>
  <cp:revision>2</cp:revision>
  <dcterms:created xsi:type="dcterms:W3CDTF">2018-08-01T04:21:08Z</dcterms:created>
  <dcterms:modified xsi:type="dcterms:W3CDTF">2018-08-01T04:32:18Z</dcterms:modified>
</cp:coreProperties>
</file>